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57" r:id="rId3"/>
    <p:sldId id="270" r:id="rId4"/>
    <p:sldId id="271" r:id="rId5"/>
    <p:sldId id="260" r:id="rId6"/>
    <p:sldId id="272" r:id="rId7"/>
    <p:sldId id="273" r:id="rId8"/>
    <p:sldId id="274" r:id="rId9"/>
    <p:sldId id="275" r:id="rId10"/>
    <p:sldId id="265" r:id="rId11"/>
    <p:sldId id="261" r:id="rId12"/>
  </p:sldIdLst>
  <p:sldSz cx="12192000" cy="6858000"/>
  <p:notesSz cx="6864350" cy="9996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Baucom" initials="J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914D-15FD-41C6-BE69-3C91BFCBB05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D021-969B-4F3A-811D-E343B8A8C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4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20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1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51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9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50BE-61B9-4511-9B88-320F5DF0E841}" type="datetimeFigureOut">
              <a:rPr lang="ru-RU" smtClean="0"/>
              <a:t>27.01.2016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84A3-0577-473D-9D9B-922C8FB84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26" Type="http://schemas.openxmlformats.org/officeDocument/2006/relationships/image" Target="../media/image38.jpeg"/><Relationship Id="rId3" Type="http://schemas.openxmlformats.org/officeDocument/2006/relationships/image" Target="../media/image15.jpeg"/><Relationship Id="rId21" Type="http://schemas.openxmlformats.org/officeDocument/2006/relationships/image" Target="../media/image33.emf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emf"/><Relationship Id="rId25" Type="http://schemas.openxmlformats.org/officeDocument/2006/relationships/image" Target="../media/image37.emf"/><Relationship Id="rId2" Type="http://schemas.openxmlformats.org/officeDocument/2006/relationships/image" Target="../media/image4.png"/><Relationship Id="rId16" Type="http://schemas.openxmlformats.org/officeDocument/2006/relationships/image" Target="../media/image28.png"/><Relationship Id="rId20" Type="http://schemas.openxmlformats.org/officeDocument/2006/relationships/image" Target="../media/image32.emf"/><Relationship Id="rId29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10" Type="http://schemas.openxmlformats.org/officeDocument/2006/relationships/image" Target="../media/image22.tiff"/><Relationship Id="rId19" Type="http://schemas.openxmlformats.org/officeDocument/2006/relationships/image" Target="../media/image31.emf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wmf"/><Relationship Id="rId22" Type="http://schemas.openxmlformats.org/officeDocument/2006/relationships/image" Target="../media/image34.tiff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4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721330" y="3150973"/>
            <a:ext cx="6063415" cy="1560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 dirty="0" err="1" smtClean="0"/>
              <a:t>TERMOROS</a:t>
            </a:r>
            <a:endParaRPr lang="en-US" sz="2400" b="1" dirty="0" smtClean="0"/>
          </a:p>
          <a:p>
            <a:pPr algn="l">
              <a:lnSpc>
                <a:spcPct val="100000"/>
              </a:lnSpc>
            </a:pPr>
            <a:r>
              <a:rPr lang="en-US" sz="2400" b="1" dirty="0" smtClean="0"/>
              <a:t>Group of Companies</a:t>
            </a:r>
            <a:endParaRPr lang="en-US" sz="2400" b="1" dirty="0"/>
          </a:p>
          <a:p>
            <a:pPr algn="l">
              <a:lnSpc>
                <a:spcPct val="100000"/>
              </a:lnSpc>
            </a:pP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21330" y="5943600"/>
            <a:ext cx="15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Moscow</a:t>
            </a:r>
            <a:r>
              <a:rPr lang="ru-RU" dirty="0" smtClean="0"/>
              <a:t>, 201</a:t>
            </a:r>
            <a:r>
              <a:rPr lang="en-US" smtClean="0"/>
              <a:t>6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77" y="1482914"/>
            <a:ext cx="3457378" cy="9160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0" y="0"/>
            <a:ext cx="550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63933" y="25736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Over </a:t>
            </a:r>
            <a:r>
              <a:rPr lang="ru-RU" sz="2800" dirty="0" smtClean="0"/>
              <a:t>10</a:t>
            </a:r>
            <a:r>
              <a:rPr lang="en-US" sz="2800" dirty="0" smtClean="0"/>
              <a:t>,</a:t>
            </a:r>
            <a:r>
              <a:rPr lang="ru-RU" sz="2800" dirty="0" smtClean="0"/>
              <a:t>000 </a:t>
            </a:r>
            <a:r>
              <a:rPr lang="en-US" sz="2800" dirty="0" smtClean="0"/>
              <a:t>construction projects</a:t>
            </a:r>
            <a:br>
              <a:rPr lang="en-US" sz="2800" dirty="0" smtClean="0"/>
            </a:br>
            <a:r>
              <a:rPr lang="en-US" sz="2800" dirty="0" smtClean="0"/>
              <a:t>with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equipment installed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370576"/>
            <a:ext cx="1439419" cy="150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466703" y="2930521"/>
            <a:ext cx="183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Federation Tower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77" y="1370536"/>
            <a:ext cx="1708579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523744" y="2930521"/>
            <a:ext cx="16432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Central “Children's World” Toy Store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79" y="1370536"/>
            <a:ext cx="1707575" cy="150488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688478" y="2930521"/>
            <a:ext cx="13427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Tretyakov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State 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Gallery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47" y="1370536"/>
            <a:ext cx="1338814" cy="15061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6364672" y="2930521"/>
            <a:ext cx="15013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  <a:endParaRPr lang="ru-RU" sz="1400" dirty="0"/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TsUM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Department Store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771" y="1370536"/>
            <a:ext cx="1539574" cy="15158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8044252" y="2930521"/>
            <a:ext cx="1849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Manezh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Central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Exhibition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Hall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0937" y="1370537"/>
            <a:ext cx="1478789" cy="15048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10010938" y="2930521"/>
            <a:ext cx="1478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Center of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International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Trade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38" y="4130619"/>
            <a:ext cx="1534327" cy="12829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059" y="4098304"/>
            <a:ext cx="1413438" cy="131523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9363" y="4130620"/>
            <a:ext cx="1397965" cy="128006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350314" y="5557971"/>
            <a:ext cx="1328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Bolshoi Theatre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871366" y="5557971"/>
            <a:ext cx="17857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Dinamo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Basketball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Arena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28783" y="5557971"/>
            <a:ext cx="14826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Ritz-Carlton Hotel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7194" y="4130619"/>
            <a:ext cx="1358672" cy="132537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6" name="Прямоугольник 25"/>
          <p:cNvSpPr/>
          <p:nvPr/>
        </p:nvSpPr>
        <p:spPr>
          <a:xfrm>
            <a:off x="5418910" y="5557971"/>
            <a:ext cx="16647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"Scarlet Sails"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Residential Complex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6080" y="4130602"/>
            <a:ext cx="1371355" cy="132538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8" name="Прямоугольник 27"/>
          <p:cNvSpPr/>
          <p:nvPr/>
        </p:nvSpPr>
        <p:spPr>
          <a:xfrm>
            <a:off x="7304254" y="5557971"/>
            <a:ext cx="1195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Yekaterinburg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Hayatt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 Hotel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649" y="4098304"/>
            <a:ext cx="1488691" cy="136389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30" name="Прямоугольник 29"/>
          <p:cNvSpPr/>
          <p:nvPr/>
        </p:nvSpPr>
        <p:spPr>
          <a:xfrm>
            <a:off x="8794565" y="5557971"/>
            <a:ext cx="1664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Moscow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</a:rPr>
              <a:t>LUKOIL Head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office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6554" y="4097322"/>
            <a:ext cx="1371962" cy="13586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32" name="Прямоугольник 31"/>
          <p:cNvSpPr/>
          <p:nvPr/>
        </p:nvSpPr>
        <p:spPr>
          <a:xfrm>
            <a:off x="10631205" y="5557971"/>
            <a:ext cx="14740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</a:rPr>
              <a:t>Ufa</a:t>
            </a:r>
          </a:p>
          <a:p>
            <a:pPr algn="ctr"/>
            <a:r>
              <a:rPr lang="en-US" sz="1400" dirty="0" smtClean="0">
                <a:latin typeface="Calibri" panose="020F0502020204030204" pitchFamily="34" charset="0"/>
              </a:rPr>
              <a:t>Transformers plant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3774402" y="978078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70430" y="3217613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+ 7 (495) 785-55-00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7 (499) 500-00-01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www.termoros.com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55 Architect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Vlasova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St., Moscow, Russia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Metro station: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Novye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Cheryomushki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093971" y="2384564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Contacts</a:t>
            </a:r>
            <a:endParaRPr lang="ru-RU" sz="2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0" y="1472254"/>
            <a:ext cx="2540893" cy="694439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1165880" y="2899360"/>
            <a:ext cx="1440000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20" y="2065204"/>
            <a:ext cx="3694545" cy="36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Group </a:t>
            </a:r>
            <a:endParaRPr lang="ru-RU" sz="2800" dirty="0"/>
          </a:p>
        </p:txBody>
      </p:sp>
      <p:pic>
        <p:nvPicPr>
          <p:cNvPr id="2050" name="Picture 2" descr="Как на нас влияет энергия успеха Благинве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78" y="1182107"/>
            <a:ext cx="4919210" cy="52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3850" y="1085919"/>
            <a:ext cx="1295530" cy="5415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365268" y="6220473"/>
            <a:ext cx="3863868" cy="69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489184" y="1090267"/>
            <a:ext cx="3863868" cy="24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365268" y="1335848"/>
            <a:ext cx="365268" cy="503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77911" y="1137950"/>
            <a:ext cx="7862514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20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years of success </a:t>
            </a:r>
            <a:r>
              <a:rPr lang="en-US" dirty="0"/>
              <a:t>in </a:t>
            </a:r>
            <a:r>
              <a:rPr lang="en-US" dirty="0" smtClean="0"/>
              <a:t>engineering </a:t>
            </a:r>
            <a:r>
              <a:rPr lang="en-US" dirty="0"/>
              <a:t>systems </a:t>
            </a:r>
            <a:r>
              <a:rPr lang="en-US" dirty="0" smtClean="0"/>
              <a:t>for </a:t>
            </a:r>
            <a:r>
              <a:rPr lang="en-US" dirty="0"/>
              <a:t>buildings and </a:t>
            </a:r>
            <a:r>
              <a:rPr lang="en-US" dirty="0" smtClean="0"/>
              <a:t>construction projects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More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than</a:t>
            </a:r>
            <a:r>
              <a:rPr lang="ru-RU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400</a:t>
            </a:r>
            <a:r>
              <a:rPr lang="ru-RU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employees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with highly professional skills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brands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in the product portfolio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Strong, exclusive brands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/>
              <a:t>Proprietary </a:t>
            </a:r>
            <a:r>
              <a:rPr lang="en-US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brands</a:t>
            </a:r>
            <a:endParaRPr lang="ru-RU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Leading brands of European manufacturers</a:t>
            </a:r>
            <a:endParaRPr lang="ru-RU" b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15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thousand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SKUs in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product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portfolio </a:t>
            </a:r>
            <a:endParaRPr lang="en-US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ru-RU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thousand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loyal customers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Many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years of </a:t>
            </a:r>
            <a:r>
              <a:rPr lang="en-US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experience in operating </a:t>
            </a:r>
            <a:r>
              <a:rPr lang="en-US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equipment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on </a:t>
            </a:r>
            <a:r>
              <a:rPr lang="en-US" dirty="0" smtClean="0">
                <a:ea typeface="Times New Roman" panose="02020603050405020304" pitchFamily="18" charset="0"/>
                <a:cs typeface="Arial" panose="020B0604020202020204" pitchFamily="34" charset="0"/>
              </a:rPr>
              <a:t>iconic 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objects in Russia and other countries</a:t>
            </a:r>
            <a:endParaRPr lang="ru-RU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Group 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06735" y="1890584"/>
            <a:ext cx="72120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“We have deep professional knowledge and confidence in the quality of our products based on the extensive application of our equipment in a wide range of environments: from laboratory tests to installation and after-sales services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i="1" dirty="0" err="1" smtClean="0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 Group of Companies contributes towards the realization of energy efficient programs by implementing and promoting advanced technologies in the engineering systems of buildings and construction projects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modern </a:t>
            </a:r>
            <a:r>
              <a:rPr lang="en-US" i="1" dirty="0">
                <a:ea typeface="Times New Roman" panose="02020603050405020304" pitchFamily="18" charset="0"/>
                <a:cs typeface="Arial" panose="020B0604020202020204" pitchFamily="34" charset="0"/>
              </a:rPr>
              <a:t>and ecological engineering equipment 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offered by our company increases the aesthetic qualities and comfort of living space</a:t>
            </a:r>
            <a:r>
              <a:rPr lang="ru-RU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i="1" dirty="0" smtClean="0"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i="1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/>
            <a:r>
              <a:rPr lang="en-US" dirty="0"/>
              <a:t>Ashot Danielian</a:t>
            </a:r>
            <a:endParaRPr lang="ru-RU" dirty="0"/>
          </a:p>
          <a:p>
            <a:pPr algn="r"/>
            <a:r>
              <a:rPr lang="en-US" dirty="0" err="1" smtClean="0"/>
              <a:t>Termoros</a:t>
            </a:r>
            <a:r>
              <a:rPr lang="en-US" dirty="0" smtClean="0"/>
              <a:t> </a:t>
            </a:r>
            <a:r>
              <a:rPr lang="en-US" dirty="0"/>
              <a:t>Group </a:t>
            </a:r>
            <a:r>
              <a:rPr lang="en-US" dirty="0" smtClean="0"/>
              <a:t>President</a:t>
            </a:r>
            <a:endParaRPr lang="ru-RU" i="1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1890584"/>
            <a:ext cx="3194666" cy="38523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594905" y="272087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Termoros</a:t>
            </a:r>
            <a:r>
              <a:rPr lang="en-US" sz="2800" dirty="0"/>
              <a:t> </a:t>
            </a:r>
            <a:r>
              <a:rPr lang="en-US" sz="2800" dirty="0" smtClean="0"/>
              <a:t>locations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916172" y="1591579"/>
            <a:ext cx="3634143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Offices in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countries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Russia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Armenia and Ukraine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7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offices in Russia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Saint Petersburg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Krasnodar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Ekaterinburg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Ufa and Novosibirsk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Warehouses in </a:t>
            </a:r>
            <a:r>
              <a:rPr lang="ru-RU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7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cities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Saint Petersburg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Krasnodar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Ekaterinburg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Ufa and Novosibirsk</a:t>
            </a: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More than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400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service centers </a:t>
            </a: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with spare parts warehouses in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220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cities of Russia</a:t>
            </a:r>
            <a:endParaRPr lang="ru-RU" sz="16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b="1" dirty="0" smtClean="0">
              <a:solidFill>
                <a:srgbClr val="C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Company-owned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retail stores in </a:t>
            </a:r>
            <a:r>
              <a:rPr lang="ru-RU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sz="1600" b="1" dirty="0" smtClean="0">
                <a:solidFill>
                  <a:srgbClr val="C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cities</a:t>
            </a:r>
            <a:r>
              <a:rPr lang="ru-RU" sz="1600" dirty="0" smtClean="0"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Moscow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Saint-Petersburg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Kazan</a:t>
            </a:r>
            <a:endParaRPr lang="ru-RU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6" y="1705626"/>
            <a:ext cx="7701354" cy="4673965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8" name="Овал 7"/>
          <p:cNvSpPr/>
          <p:nvPr/>
        </p:nvSpPr>
        <p:spPr>
          <a:xfrm>
            <a:off x="543421" y="424511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398828" y="3045583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2959125" y="3043770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2323780" y="613109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65019" y="5275692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3808451" y="3319072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437716" y="2807795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486955" y="1972715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376721" y="3231148"/>
            <a:ext cx="105508" cy="879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/>
        </p:nvGrpSpPr>
        <p:grpSpPr>
          <a:xfrm>
            <a:off x="-109581" y="913798"/>
            <a:ext cx="12022442" cy="3049667"/>
            <a:chOff x="-109581" y="913798"/>
            <a:chExt cx="12022442" cy="3049667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62013" y="1395672"/>
              <a:ext cx="11184555" cy="3272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5057" y="1363222"/>
              <a:ext cx="1867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Production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0024" y="1363222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Wholesale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301" y="1353598"/>
              <a:ext cx="1920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Engineering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728" y="1363222"/>
              <a:ext cx="2458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Retail stores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4784" y="1372847"/>
              <a:ext cx="2888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After-sales service support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Теплотехник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3129"/>
              <a:ext cx="2453208" cy="163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Оптовая торговля - Интернет магазин постельного бель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900" y="1803503"/>
              <a:ext cx="2191771" cy="169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Прямоугольник 16"/>
            <p:cNvSpPr/>
            <p:nvPr/>
          </p:nvSpPr>
          <p:spPr>
            <a:xfrm>
              <a:off x="-109581" y="913798"/>
              <a:ext cx="566035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363" y="1803503"/>
              <a:ext cx="2145061" cy="1639758"/>
            </a:xfrm>
            <a:prstGeom prst="rect">
              <a:avLst/>
            </a:prstGeom>
          </p:spPr>
        </p:pic>
        <p:pic>
          <p:nvPicPr>
            <p:cNvPr id="3080" name="Picture 8" descr="Специалисты нашей компании осуществляют гарантийный и постгарантийный - Строительство / ремонт / уборка в Алматы на Sl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748" y="1781830"/>
              <a:ext cx="2349197" cy="169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Прямоугольник 22"/>
            <p:cNvSpPr/>
            <p:nvPr/>
          </p:nvSpPr>
          <p:spPr>
            <a:xfrm>
              <a:off x="2452717" y="11295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32315" y="1281975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6964675" y="981987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25699" y="1306282"/>
              <a:ext cx="81183" cy="265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6239" y="3612472"/>
            <a:ext cx="21630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Manufacturing in Russia of high-tech </a:t>
            </a:r>
            <a:r>
              <a:rPr lang="en-US" sz="1500" dirty="0" err="1"/>
              <a:t>JagaRUS</a:t>
            </a:r>
            <a:r>
              <a:rPr lang="en-US" sz="1500" dirty="0"/>
              <a:t> convectors</a:t>
            </a:r>
            <a:r>
              <a:rPr lang="ru-RU" sz="1500" dirty="0" smtClean="0"/>
              <a:t>.</a:t>
            </a:r>
          </a:p>
          <a:p>
            <a:endParaRPr lang="ru-RU" sz="800" dirty="0" smtClean="0"/>
          </a:p>
          <a:p>
            <a:r>
              <a:rPr lang="ru-RU" sz="1500" dirty="0" smtClean="0"/>
              <a:t>30 </a:t>
            </a:r>
            <a:r>
              <a:rPr lang="en-US" sz="1500" dirty="0" smtClean="0"/>
              <a:t>year guarantee</a:t>
            </a:r>
            <a:r>
              <a:rPr lang="ru-RU" sz="1500" dirty="0" smtClean="0"/>
              <a:t>.</a:t>
            </a:r>
          </a:p>
          <a:p>
            <a:endParaRPr lang="en-US" sz="1500" dirty="0" smtClean="0"/>
          </a:p>
          <a:p>
            <a:r>
              <a:rPr lang="en-US" sz="1500" dirty="0" smtClean="0"/>
              <a:t>More </a:t>
            </a:r>
            <a:r>
              <a:rPr lang="en-US" sz="1500" dirty="0"/>
              <a:t>than </a:t>
            </a:r>
            <a:r>
              <a:rPr lang="ru-RU" sz="1500" dirty="0" smtClean="0"/>
              <a:t>200 </a:t>
            </a:r>
            <a:r>
              <a:rPr lang="en-US" sz="1500" dirty="0" err="1" smtClean="0"/>
              <a:t>colours</a:t>
            </a:r>
            <a:r>
              <a:rPr lang="ru-RU" sz="1500" dirty="0" smtClean="0"/>
              <a:t>.</a:t>
            </a:r>
          </a:p>
          <a:p>
            <a:endParaRPr lang="ru-RU" sz="800" dirty="0" smtClean="0"/>
          </a:p>
          <a:p>
            <a:r>
              <a:rPr lang="en-US" sz="1500" dirty="0" smtClean="0"/>
              <a:t>Individual technical solutions</a:t>
            </a:r>
            <a:r>
              <a:rPr lang="ru-RU" sz="1500" dirty="0" smtClean="0"/>
              <a:t>.</a:t>
            </a:r>
          </a:p>
          <a:p>
            <a:endParaRPr lang="ru-RU" sz="800" dirty="0" smtClean="0"/>
          </a:p>
          <a:p>
            <a:r>
              <a:rPr lang="en-US" sz="1500" dirty="0"/>
              <a:t>More than </a:t>
            </a:r>
            <a:r>
              <a:rPr lang="ru-RU" sz="1500" dirty="0"/>
              <a:t>70</a:t>
            </a:r>
            <a:r>
              <a:rPr lang="ru-RU" sz="1500" dirty="0" smtClean="0"/>
              <a:t>% </a:t>
            </a:r>
            <a:r>
              <a:rPr lang="en-US" sz="1500" dirty="0" smtClean="0"/>
              <a:t>of components produced in Russia</a:t>
            </a:r>
            <a:r>
              <a:rPr lang="ru-RU" sz="1500" dirty="0" smtClean="0"/>
              <a:t>.</a:t>
            </a:r>
          </a:p>
          <a:p>
            <a:endParaRPr lang="ru-RU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515483" y="3612472"/>
            <a:ext cx="216650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Wholesale of </a:t>
            </a:r>
            <a:r>
              <a:rPr lang="en-US" sz="1500" dirty="0"/>
              <a:t>modern and high-tech </a:t>
            </a:r>
            <a:r>
              <a:rPr lang="en-US" sz="1500" dirty="0" smtClean="0"/>
              <a:t>engineering equipment from Russia, European and Asia producers.</a:t>
            </a:r>
            <a:endParaRPr lang="ru-RU" sz="1500" dirty="0" smtClean="0"/>
          </a:p>
          <a:p>
            <a:endParaRPr lang="ru-RU" sz="800" dirty="0" smtClean="0"/>
          </a:p>
          <a:p>
            <a:endParaRPr lang="en-US" sz="1500" dirty="0" smtClean="0"/>
          </a:p>
          <a:p>
            <a:r>
              <a:rPr lang="en-US" sz="1500" dirty="0" smtClean="0"/>
              <a:t>Testing of all </a:t>
            </a:r>
            <a:r>
              <a:rPr lang="en-US" sz="1500" dirty="0"/>
              <a:t>equipment </a:t>
            </a:r>
            <a:r>
              <a:rPr lang="en-US" sz="1500" dirty="0" smtClean="0"/>
              <a:t> is conducted in </a:t>
            </a:r>
            <a:r>
              <a:rPr lang="en-US" sz="1500" dirty="0"/>
              <a:t>specialized </a:t>
            </a:r>
            <a:r>
              <a:rPr lang="en-US" sz="1500" dirty="0" smtClean="0"/>
              <a:t>laboratories on production sites as well as in </a:t>
            </a:r>
            <a:r>
              <a:rPr lang="en-US" sz="1500" dirty="0" err="1" smtClean="0"/>
              <a:t>Termoros</a:t>
            </a:r>
            <a:r>
              <a:rPr lang="en-US" sz="1500" dirty="0" smtClean="0"/>
              <a:t> laboratories.</a:t>
            </a:r>
          </a:p>
          <a:p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7620" y="3612472"/>
            <a:ext cx="219176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Engineering projects from start to finish: from </a:t>
            </a:r>
            <a:r>
              <a:rPr lang="en-US" sz="1500" dirty="0"/>
              <a:t>design to after-sales </a:t>
            </a:r>
            <a:r>
              <a:rPr lang="en-US" sz="1500" dirty="0" smtClean="0"/>
              <a:t>service.</a:t>
            </a:r>
          </a:p>
          <a:p>
            <a:endParaRPr lang="en-US" sz="1500" dirty="0" smtClean="0"/>
          </a:p>
          <a:p>
            <a:endParaRPr lang="en-US" sz="800" dirty="0" smtClean="0"/>
          </a:p>
          <a:p>
            <a:endParaRPr lang="en-US" sz="800" dirty="0"/>
          </a:p>
          <a:p>
            <a:endParaRPr lang="ru-RU" sz="800" dirty="0" smtClean="0"/>
          </a:p>
          <a:p>
            <a:r>
              <a:rPr lang="en-US" sz="1500" dirty="0" smtClean="0"/>
              <a:t>Extensive experience working on </a:t>
            </a:r>
            <a:r>
              <a:rPr lang="en-US" sz="1500" dirty="0"/>
              <a:t>iconic objects - from </a:t>
            </a:r>
            <a:r>
              <a:rPr lang="en-US" sz="1500" dirty="0" smtClean="0"/>
              <a:t>private houses </a:t>
            </a:r>
            <a:r>
              <a:rPr lang="en-US" sz="1500" dirty="0"/>
              <a:t>to skyscrapers.</a:t>
            </a:r>
            <a:r>
              <a:rPr lang="ru-RU" sz="1500" dirty="0" smtClean="0"/>
              <a:t> </a:t>
            </a:r>
            <a:endParaRPr lang="ru-RU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7037942" y="3612472"/>
            <a:ext cx="206412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Company-owned </a:t>
            </a:r>
            <a:r>
              <a:rPr lang="en-US" sz="1500" dirty="0"/>
              <a:t>retail </a:t>
            </a:r>
            <a:r>
              <a:rPr lang="en-US" sz="1500" dirty="0" smtClean="0"/>
              <a:t>stores </a:t>
            </a:r>
            <a:r>
              <a:rPr lang="en-US" sz="1500" dirty="0"/>
              <a:t>in 3 </a:t>
            </a:r>
            <a:r>
              <a:rPr lang="en-US" sz="1500" dirty="0" smtClean="0"/>
              <a:t>Russian cities </a:t>
            </a:r>
            <a:r>
              <a:rPr lang="en-US" sz="1500" dirty="0"/>
              <a:t>of </a:t>
            </a:r>
            <a:r>
              <a:rPr lang="en-US" sz="1500" dirty="0" smtClean="0"/>
              <a:t>Russia</a:t>
            </a:r>
            <a:r>
              <a:rPr lang="en-US" sz="1500" dirty="0"/>
              <a:t> with a loyal customer base including distinguished designers and installation teams</a:t>
            </a:r>
            <a:r>
              <a:rPr lang="en-US" sz="1500" dirty="0" smtClean="0"/>
              <a:t>.</a:t>
            </a:r>
            <a:endParaRPr lang="en-US" sz="1500" dirty="0"/>
          </a:p>
          <a:p>
            <a:endParaRPr lang="ru-RU" sz="800" dirty="0" smtClean="0"/>
          </a:p>
          <a:p>
            <a:r>
              <a:rPr lang="en-US" sz="1500" dirty="0" smtClean="0"/>
              <a:t>A range of professional and </a:t>
            </a:r>
            <a:r>
              <a:rPr lang="en-US" sz="1500" dirty="0"/>
              <a:t>qualified </a:t>
            </a:r>
            <a:r>
              <a:rPr lang="en-US" sz="1500" dirty="0" smtClean="0"/>
              <a:t>consultants who have up to 15 years of experience</a:t>
            </a:r>
            <a:endParaRPr lang="ru-RU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41685" y="3612472"/>
            <a:ext cx="242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All types of after-sales service support</a:t>
            </a:r>
            <a:r>
              <a:rPr lang="ru-RU" sz="1500" dirty="0" smtClean="0"/>
              <a:t>. </a:t>
            </a:r>
            <a:r>
              <a:rPr lang="en-US" sz="1500" dirty="0" smtClean="0"/>
              <a:t>More </a:t>
            </a:r>
            <a:r>
              <a:rPr lang="en-US" sz="1500" dirty="0"/>
              <a:t>than 30 engineers in </a:t>
            </a:r>
            <a:r>
              <a:rPr lang="en-US" sz="1500" dirty="0" smtClean="0"/>
              <a:t>the </a:t>
            </a:r>
            <a:r>
              <a:rPr lang="en-US" sz="1500" dirty="0"/>
              <a:t>after-sales service department.</a:t>
            </a:r>
            <a:endParaRPr lang="en-US" sz="1500" dirty="0" smtClean="0"/>
          </a:p>
          <a:p>
            <a:endParaRPr lang="ru-RU" sz="1500" dirty="0" smtClean="0"/>
          </a:p>
          <a:p>
            <a:endParaRPr lang="ru-RU" sz="800" dirty="0" smtClean="0"/>
          </a:p>
          <a:p>
            <a:r>
              <a:rPr lang="en-US" sz="1500" dirty="0" smtClean="0"/>
              <a:t>At </a:t>
            </a:r>
            <a:r>
              <a:rPr lang="en-US" sz="1500" dirty="0"/>
              <a:t>the service </a:t>
            </a:r>
            <a:r>
              <a:rPr lang="en-US" sz="1500" dirty="0" smtClean="0"/>
              <a:t>centers, commitments are fulfilled within </a:t>
            </a:r>
            <a:r>
              <a:rPr lang="en-US" sz="1500" dirty="0"/>
              <a:t>24 </a:t>
            </a:r>
            <a:r>
              <a:rPr lang="en-US" sz="1500" dirty="0" smtClean="0"/>
              <a:t>hours.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4778919" y="3639170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3" y="1813129"/>
            <a:ext cx="2068911" cy="1630132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 flipH="1" flipV="1">
            <a:off x="2482877" y="3638330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 flipV="1">
            <a:off x="7029901" y="3628498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9250178" y="3604833"/>
            <a:ext cx="10366" cy="2958256"/>
          </a:xfrm>
          <a:prstGeom prst="line">
            <a:avLst/>
          </a:prstGeom>
          <a:ln w="25400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Заголовок 1"/>
          <p:cNvSpPr txBox="1">
            <a:spLocks/>
          </p:cNvSpPr>
          <p:nvPr/>
        </p:nvSpPr>
        <p:spPr>
          <a:xfrm>
            <a:off x="3575175" y="268876"/>
            <a:ext cx="7560450" cy="6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The Termoros Group </a:t>
            </a:r>
            <a:endParaRPr lang="ru-RU" sz="2800" dirty="0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544664" y="1639514"/>
            <a:ext cx="412011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cs typeface="Arial" panose="020B0604020202020204" pitchFamily="34" charset="0"/>
              </a:rPr>
              <a:t>All necessary licenses and permits for conducting design, construction and installation work as a subcontractor or technical supervisor, as well as for providing after-sales service support of installed equipment.</a:t>
            </a:r>
          </a:p>
          <a:p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Our engineering equipment successfully passed tests in </a:t>
            </a:r>
            <a:r>
              <a:rPr lang="en-US" sz="1700" dirty="0">
                <a:ea typeface="Calibri" panose="020F0502020204030204" pitchFamily="34" charset="0"/>
                <a:cs typeface="Arial" panose="020B0604020202020204" pitchFamily="34" charset="0"/>
              </a:rPr>
              <a:t>the Russian Research and Development Institute of Sanitary Engineering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7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dirty="0" smtClean="0">
                <a:ea typeface="Calibri" panose="020F0502020204030204" pitchFamily="34" charset="0"/>
                <a:cs typeface="Arial" panose="020B0604020202020204" pitchFamily="34" charset="0"/>
              </a:rPr>
              <a:t>Our products are certified by the Russian </a:t>
            </a:r>
            <a:r>
              <a:rPr lang="en-US" sz="1600" dirty="0"/>
              <a:t>Federation State Committee for </a:t>
            </a:r>
            <a:r>
              <a:rPr lang="en-US" sz="1600" dirty="0" smtClean="0"/>
              <a:t>Standardization, and recommended for use in Russia.</a:t>
            </a:r>
            <a:endParaRPr lang="ru-RU" sz="1700" dirty="0" smtClean="0">
              <a:cs typeface="Arial" panose="020B0604020202020204" pitchFamily="34" charset="0"/>
            </a:endParaRPr>
          </a:p>
          <a:p>
            <a:endParaRPr lang="ru-RU" sz="1700" dirty="0"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" y="1639514"/>
            <a:ext cx="3324713" cy="45724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2" y="1609551"/>
            <a:ext cx="3338822" cy="459186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575175" y="268876"/>
            <a:ext cx="7560450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Certificates and permission documentation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4" y="1650071"/>
            <a:ext cx="3218056" cy="455134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19635" y="276491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Brands we offer</a:t>
            </a:r>
            <a:endParaRPr lang="ru-RU" sz="2800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40" name="Прямая соединительная линия 39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04" y="5973207"/>
            <a:ext cx="2008780" cy="272146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1" y="3964342"/>
            <a:ext cx="992494" cy="329516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2956091"/>
            <a:ext cx="1352798" cy="43473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29" y="2814922"/>
            <a:ext cx="1931488" cy="426285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8" y="5018777"/>
            <a:ext cx="2081423" cy="450237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8" y="5914508"/>
            <a:ext cx="1585321" cy="460041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92" y="2753311"/>
            <a:ext cx="1830539" cy="930782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88" y="2831113"/>
            <a:ext cx="2286087" cy="483211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34" y="4925897"/>
            <a:ext cx="1149043" cy="656596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90" y="5021763"/>
            <a:ext cx="2015202" cy="401434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1530021"/>
            <a:ext cx="1305546" cy="785866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00" y="5897425"/>
            <a:ext cx="1126630" cy="657036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13" y="1600094"/>
            <a:ext cx="1934136" cy="514988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69" y="4876652"/>
            <a:ext cx="1592562" cy="613136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7232" y="3608508"/>
            <a:ext cx="1477807" cy="68535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6738" y="1475658"/>
            <a:ext cx="622409" cy="895892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7825" y="3989634"/>
            <a:ext cx="1659125" cy="415876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0460" y="5927518"/>
            <a:ext cx="913660" cy="414443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75530" y="2702828"/>
            <a:ext cx="751356" cy="845275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66" y="5901412"/>
            <a:ext cx="1206265" cy="457416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81" y="3677435"/>
            <a:ext cx="1325850" cy="624398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16" y="5888317"/>
            <a:ext cx="1355906" cy="483607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4086" y="5077229"/>
            <a:ext cx="2227423" cy="327332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53" y="1551475"/>
            <a:ext cx="1841778" cy="554295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6" y="3649195"/>
            <a:ext cx="2015394" cy="919020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54" y="1401468"/>
            <a:ext cx="1277749" cy="1078723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85" y="1438706"/>
            <a:ext cx="1668516" cy="922667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6" y="3951183"/>
            <a:ext cx="1510624" cy="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77349" y="217736"/>
            <a:ext cx="8835193" cy="61517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International awards received by our products </a:t>
            </a:r>
            <a:r>
              <a:rPr lang="en-US" sz="2800" dirty="0"/>
              <a:t>for design, environmental friendliness and energy </a:t>
            </a:r>
            <a:r>
              <a:rPr lang="en-US" sz="2800" dirty="0" smtClean="0"/>
              <a:t>efficiency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9" y="4762727"/>
            <a:ext cx="2288815" cy="171661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76" y="1526360"/>
            <a:ext cx="1285807" cy="12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4" y="2962682"/>
            <a:ext cx="2304653" cy="14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" y="1648191"/>
            <a:ext cx="1745475" cy="246945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2" y="1648191"/>
            <a:ext cx="1752192" cy="24789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5" y="1648192"/>
            <a:ext cx="1772144" cy="246945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835304" y="1662525"/>
            <a:ext cx="1718438" cy="246235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6621" y="4016726"/>
            <a:ext cx="2150083" cy="3035797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4438922"/>
            <a:ext cx="1545658" cy="21702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>
            <a:off x="3704024" y="912175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" y="1974170"/>
            <a:ext cx="2685497" cy="17903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9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570192" y="257366"/>
            <a:ext cx="8835193" cy="6151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Education Opportunities for </a:t>
            </a:r>
            <a:r>
              <a:rPr lang="en-US" sz="2800" dirty="0" err="1" smtClean="0"/>
              <a:t>Termoros</a:t>
            </a:r>
            <a:r>
              <a:rPr lang="en-US" sz="2800" dirty="0" smtClean="0"/>
              <a:t> partners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41695" y="1835324"/>
            <a:ext cx="5444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More than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50 training events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at production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sites in Italy and Belgium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were organized, which were attended by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more than 1000 representatives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of our partners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16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Weekly technical training webinars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for technicians of our partners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Annual </a:t>
            </a:r>
            <a:r>
              <a:rPr lang="en-US" sz="1600" b="1" dirty="0" smtClean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education </a:t>
            </a: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conferences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for our key partners</a:t>
            </a:r>
            <a:r>
              <a:rPr lang="ru-RU" sz="1600" dirty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Regular technical training seminars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offices 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and in the offices of our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Sales trainings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for key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Termoros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partners</a:t>
            </a:r>
            <a:r>
              <a:rPr lang="ru-RU" sz="16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8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547" y="1311414"/>
            <a:ext cx="573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 help our partners to develop technical and management skills. 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0" y="1974170"/>
            <a:ext cx="2673140" cy="1789200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91" y="3852925"/>
            <a:ext cx="2673140" cy="200485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2" y="217736"/>
            <a:ext cx="2540893" cy="694439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3704024" y="837809"/>
            <a:ext cx="7593814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659</Words>
  <Application>Microsoft Office PowerPoint</Application>
  <PresentationFormat>Широкоэкранный</PresentationFormat>
  <Paragraphs>126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The Termoros Group </vt:lpstr>
      <vt:lpstr>The Termoros Group </vt:lpstr>
      <vt:lpstr>Termoros locations</vt:lpstr>
      <vt:lpstr>Презентация PowerPoint</vt:lpstr>
      <vt:lpstr>Certificates and permission documentation</vt:lpstr>
      <vt:lpstr>Brands we offer</vt:lpstr>
      <vt:lpstr>International awards received by our products for design, environmental friendliness and energy efficiency</vt:lpstr>
      <vt:lpstr>Education Opportunities for Termoros partners</vt:lpstr>
      <vt:lpstr>Over 10,000 construction projects with Termoros equipment installed</vt:lpstr>
      <vt:lpstr>Contacts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Kulikova</dc:creator>
  <cp:lastModifiedBy>Nadya Zhenilenko</cp:lastModifiedBy>
  <cp:revision>122</cp:revision>
  <cp:lastPrinted>2015-07-22T09:34:39Z</cp:lastPrinted>
  <dcterms:created xsi:type="dcterms:W3CDTF">2015-05-04T08:03:29Z</dcterms:created>
  <dcterms:modified xsi:type="dcterms:W3CDTF">2016-01-27T07:27:54Z</dcterms:modified>
</cp:coreProperties>
</file>